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7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1992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2AD570-6E37-4BB2-B2F9-7E8C77A5F376}" type="datetimeFigureOut">
              <a:rPr lang="ru-RU" smtClean="0"/>
              <a:pPr/>
              <a:t>07.12.2024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B5ACAB-436C-441D-9094-965F6536F7B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5ACAB-436C-441D-9094-965F6536F7B2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DA1670-0E9E-4D30-B3EF-435D8C862561}" type="datetimeFigureOut">
              <a:rPr lang="ru-RU" smtClean="0"/>
              <a:pPr/>
              <a:t>07.12.2024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656F63-F4A7-4322-B354-AF42C901513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DA1670-0E9E-4D30-B3EF-435D8C862561}" type="datetimeFigureOut">
              <a:rPr lang="ru-RU" smtClean="0"/>
              <a:pPr/>
              <a:t>07.12.2024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656F63-F4A7-4322-B354-AF42C901513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DA1670-0E9E-4D30-B3EF-435D8C862561}" type="datetimeFigureOut">
              <a:rPr lang="ru-RU" smtClean="0"/>
              <a:pPr/>
              <a:t>07.12.2024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656F63-F4A7-4322-B354-AF42C901513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DA1670-0E9E-4D30-B3EF-435D8C862561}" type="datetimeFigureOut">
              <a:rPr lang="ru-RU" smtClean="0"/>
              <a:pPr/>
              <a:t>07.12.2024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656F63-F4A7-4322-B354-AF42C901513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DA1670-0E9E-4D30-B3EF-435D8C862561}" type="datetimeFigureOut">
              <a:rPr lang="ru-RU" smtClean="0"/>
              <a:pPr/>
              <a:t>07.12.2024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656F63-F4A7-4322-B354-AF42C901513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DA1670-0E9E-4D30-B3EF-435D8C862561}" type="datetimeFigureOut">
              <a:rPr lang="ru-RU" smtClean="0"/>
              <a:pPr/>
              <a:t>07.12.2024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656F63-F4A7-4322-B354-AF42C901513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DA1670-0E9E-4D30-B3EF-435D8C862561}" type="datetimeFigureOut">
              <a:rPr lang="ru-RU" smtClean="0"/>
              <a:pPr/>
              <a:t>07.12.2024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656F63-F4A7-4322-B354-AF42C901513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DA1670-0E9E-4D30-B3EF-435D8C862561}" type="datetimeFigureOut">
              <a:rPr lang="ru-RU" smtClean="0"/>
              <a:pPr/>
              <a:t>07.12.2024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656F63-F4A7-4322-B354-AF42C901513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DA1670-0E9E-4D30-B3EF-435D8C862561}" type="datetimeFigureOut">
              <a:rPr lang="ru-RU" smtClean="0"/>
              <a:pPr/>
              <a:t>07.12.2024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656F63-F4A7-4322-B354-AF42C901513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DA1670-0E9E-4D30-B3EF-435D8C862561}" type="datetimeFigureOut">
              <a:rPr lang="ru-RU" smtClean="0"/>
              <a:pPr/>
              <a:t>07.12.2024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656F63-F4A7-4322-B354-AF42C901513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DA1670-0E9E-4D30-B3EF-435D8C862561}" type="datetimeFigureOut">
              <a:rPr lang="ru-RU" smtClean="0"/>
              <a:pPr/>
              <a:t>07.12.2024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656F63-F4A7-4322-B354-AF42C901513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7DA1670-0E9E-4D30-B3EF-435D8C862561}" type="datetimeFigureOut">
              <a:rPr lang="ru-RU" smtClean="0"/>
              <a:pPr/>
              <a:t>07.12.2024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0656F63-F4A7-4322-B354-AF42C901513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4214818"/>
            <a:ext cx="7406640" cy="175260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Преподаватель: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Иванова Л. А.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1 кв.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категория</a:t>
            </a:r>
          </a:p>
          <a:p>
            <a:pPr algn="ctr"/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Ссылка: </a:t>
            </a:r>
            <a:r>
              <a:rPr lang="ru-RU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https://xn--16-kmc.xn--80aafey1amqq.xn--d1acj3b/program/36720-po-tropinkam-k-znaniyam</a:t>
            </a:r>
            <a:endParaRPr lang="ru-RU" sz="17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I:\кружок\SAM_08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88840"/>
            <a:ext cx="4000528" cy="296143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59898"/>
            <a:ext cx="9144000" cy="15689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Дополнительный кружок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 тропинкам к знаниям» </a:t>
            </a:r>
            <a:br>
              <a:rPr lang="ru-RU" sz="36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(подготовка детей к школе)</a:t>
            </a:r>
            <a:endParaRPr lang="ru-RU" sz="270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:\кружок\SAM_08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060848"/>
            <a:ext cx="6192688" cy="43924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1643074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Цель: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214290"/>
            <a:ext cx="7498080" cy="184655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Формирование у детей элементарных навыков чтения и письма.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ocuments and Settings\User\Рабочий стол\Новая папка (3)\DSC055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2786082" cy="214314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571612"/>
            <a:ext cx="7929618" cy="5000660"/>
          </a:xfrm>
        </p:spPr>
        <p:txBody>
          <a:bodyPr>
            <a:normAutofit fontScale="70000" lnSpcReduction="20000"/>
          </a:bodyPr>
          <a:lstStyle/>
          <a:p>
            <a:pPr marL="2238375" indent="-355600" algn="just">
              <a:buNone/>
            </a:pPr>
            <a:r>
              <a:rPr lang="ru-RU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В данной возрастной группе дети начинают знакомиться</a:t>
            </a:r>
            <a:r>
              <a:rPr lang="en-US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:</a:t>
            </a:r>
            <a:r>
              <a:rPr lang="ru-RU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723900" indent="-368300" algn="just"/>
            <a:r>
              <a:rPr lang="ru-RU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со звуком</a:t>
            </a:r>
            <a:r>
              <a:rPr lang="en-US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;</a:t>
            </a:r>
            <a:r>
              <a:rPr lang="ru-RU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723900" indent="-368300" algn="just"/>
            <a:r>
              <a:rPr lang="ru-RU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с моделированием слова</a:t>
            </a:r>
            <a:r>
              <a:rPr lang="en-US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;</a:t>
            </a:r>
            <a:r>
              <a:rPr lang="ru-RU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en-US" b="1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723900" indent="-368300" algn="just"/>
            <a:r>
              <a:rPr lang="ru-RU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ребёнок интонационно произносит заданный звук в словах</a:t>
            </a:r>
            <a:r>
              <a:rPr lang="en-US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;</a:t>
            </a:r>
          </a:p>
          <a:p>
            <a:pPr algn="just">
              <a:buNone/>
            </a:pPr>
            <a:endParaRPr lang="ru-RU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Дети учатся делить слово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: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endParaRPr lang="en-US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723900" indent="-368300" algn="just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на слоги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;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endParaRPr lang="en-US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723900" indent="-368300" algn="just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выделять данный звук в слове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;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endParaRPr lang="en-US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723900" indent="-368300" algn="just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придумывать слова с данным звуком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;</a:t>
            </a:r>
          </a:p>
          <a:p>
            <a:pPr marL="723900" indent="-368300" algn="just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на слух определять место звука в слове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;</a:t>
            </a:r>
            <a:endParaRPr lang="ru-RU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723900" indent="-368300" algn="just">
              <a:buNone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В конце занятия дети работают в тетрадях развивая умения управлять пальцами а так же развиваем графические навыки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274638"/>
            <a:ext cx="6147638" cy="93978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среднего          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дошкольного возраста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Documents and Settings\User\Рабочий стол\Новая папка (3)\DSC055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7" y="0"/>
            <a:ext cx="4071934" cy="300037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2500306"/>
            <a:ext cx="7286676" cy="4071966"/>
          </a:xfrm>
        </p:spPr>
        <p:txBody>
          <a:bodyPr>
            <a:normAutofit fontScale="70000" lnSpcReduction="20000"/>
          </a:bodyPr>
          <a:lstStyle/>
          <a:p>
            <a:pPr marL="355600" indent="-355600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коллективной беседе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55600" indent="-355600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беседе с педагогом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5600" indent="-355600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пересказывают короткие рассказы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55600" indent="-355600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составляют рассказы по картинкам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55600" indent="-355600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заучивание стихотворений - у детей развивается:</a:t>
            </a:r>
          </a:p>
          <a:p>
            <a:pPr marL="2060575" indent="355600">
              <a:buFont typeface="+mj-lt"/>
              <a:buAutoNum type="arabicPeriod"/>
            </a:pPr>
            <a:r>
              <a:rPr lang="ru-RU" b="1" dirty="0" smtClean="0">
                <a:solidFill>
                  <a:srgbClr val="0070C0"/>
                </a:solidFill>
              </a:rPr>
              <a:t>произвольная память</a:t>
            </a:r>
            <a:r>
              <a:rPr lang="en-US" b="1" dirty="0" smtClean="0">
                <a:solidFill>
                  <a:srgbClr val="0070C0"/>
                </a:solidFill>
              </a:rPr>
              <a:t>;</a:t>
            </a:r>
            <a:endParaRPr lang="ru-RU" b="1" dirty="0" smtClean="0">
              <a:solidFill>
                <a:srgbClr val="0070C0"/>
              </a:solidFill>
            </a:endParaRPr>
          </a:p>
          <a:p>
            <a:pPr marL="2060575" indent="355600">
              <a:buFont typeface="+mj-lt"/>
              <a:buAutoNum type="arabicPeriod"/>
            </a:pPr>
            <a:r>
              <a:rPr lang="ru-RU" b="1" dirty="0" smtClean="0">
                <a:solidFill>
                  <a:srgbClr val="0070C0"/>
                </a:solidFill>
              </a:rPr>
              <a:t>дикция</a:t>
            </a:r>
            <a:r>
              <a:rPr lang="en-US" b="1" dirty="0" smtClean="0">
                <a:solidFill>
                  <a:srgbClr val="0070C0"/>
                </a:solidFill>
              </a:rPr>
              <a:t>;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</a:p>
          <a:p>
            <a:pPr marL="2060575" indent="355600">
              <a:buFont typeface="+mj-lt"/>
              <a:buAutoNum type="arabicPeriod"/>
            </a:pPr>
            <a:r>
              <a:rPr lang="ru-RU" b="1" dirty="0" smtClean="0">
                <a:solidFill>
                  <a:srgbClr val="0070C0"/>
                </a:solidFill>
              </a:rPr>
              <a:t>темп</a:t>
            </a:r>
            <a:r>
              <a:rPr lang="en-US" b="1" dirty="0" smtClean="0">
                <a:solidFill>
                  <a:srgbClr val="0070C0"/>
                </a:solidFill>
              </a:rPr>
              <a:t>;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</a:p>
          <a:p>
            <a:pPr marL="2060575" indent="355600">
              <a:buFont typeface="+mj-lt"/>
              <a:buAutoNum type="arabicPeriod"/>
            </a:pPr>
            <a:r>
              <a:rPr lang="ru-RU" b="1" dirty="0" smtClean="0">
                <a:solidFill>
                  <a:srgbClr val="0070C0"/>
                </a:solidFill>
              </a:rPr>
              <a:t>выразительная речь</a:t>
            </a:r>
            <a:r>
              <a:rPr lang="en-US" b="1" dirty="0" smtClean="0">
                <a:solidFill>
                  <a:srgbClr val="0070C0"/>
                </a:solidFill>
              </a:rPr>
              <a:t>;</a:t>
            </a:r>
            <a:endParaRPr lang="ru-RU" b="1" dirty="0" smtClean="0">
              <a:solidFill>
                <a:srgbClr val="0070C0"/>
              </a:solidFill>
            </a:endParaRPr>
          </a:p>
          <a:p>
            <a:pPr marL="1077913" indent="-273050"/>
            <a:r>
              <a:rPr lang="ru-RU" b="1" dirty="0" smtClean="0">
                <a:solidFill>
                  <a:srgbClr val="0070C0"/>
                </a:solidFill>
              </a:rPr>
              <a:t>дети овладевают практически правильным произношением всех звуков родного языка</a:t>
            </a:r>
            <a:r>
              <a:rPr lang="en-US" b="1" dirty="0" smtClean="0">
                <a:solidFill>
                  <a:srgbClr val="0070C0"/>
                </a:solidFill>
              </a:rPr>
              <a:t>;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142852"/>
            <a:ext cx="4357718" cy="192882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На занятиях 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дети участвуют: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4786346" cy="193991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старшей группе 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на занятиях 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дети знакомятся: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I:\кружок\SAM_08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0"/>
            <a:ext cx="4000496" cy="2571744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571744"/>
            <a:ext cx="7929618" cy="4143404"/>
          </a:xfrm>
        </p:spPr>
        <p:txBody>
          <a:bodyPr>
            <a:normAutofit fontScale="62500" lnSpcReduction="20000"/>
          </a:bodyPr>
          <a:lstStyle/>
          <a:p>
            <a:pPr marL="273050" indent="-273050" algn="just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согласными и гласными звуками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indent="-273050" algn="just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формируется представление, что такое звук (буква)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73050" indent="-273050" algn="just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знакомятся с сонорными согласными, с парными звонкими и глухими согласными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73050" indent="-273050" algn="just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одновременно дети знакомятся с их условным обозначением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784475" indent="-368300">
              <a:buFont typeface="+mj-lt"/>
              <a:buAutoNum type="arabicPeriod"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гласные -  красный квадрат</a:t>
            </a:r>
          </a:p>
          <a:p>
            <a:pPr marL="2784475" indent="-368300">
              <a:buFont typeface="+mj-lt"/>
              <a:buAutoNum type="arabicPeriod"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твёрдые согласные – синий квадрат</a:t>
            </a:r>
          </a:p>
          <a:p>
            <a:pPr marL="2784475" indent="-368300">
              <a:buFont typeface="+mj-lt"/>
              <a:buAutoNum type="arabicPeriod"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мягкие согласные – зелёный квадрат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61950" indent="-280988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учатся читать слоги с изученными звуками и буквами</a:t>
            </a:r>
          </a:p>
          <a:p>
            <a:pPr marL="361950" indent="-280988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61950" indent="-280988" algn="just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Так же в конце занятия дети занимаются в тетрадях развивая мелкую моторику пальцев рук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357166"/>
            <a:ext cx="8072462" cy="200026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подготовительной к школе группе   </a:t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завершается задача </a:t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по усвоению </a:t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грамматической   </a:t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системы языка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3214686"/>
            <a:ext cx="7929618" cy="364331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дети правильно согласовывают прилагательные с существительными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;</a:t>
            </a:r>
            <a:endParaRPr lang="ru-RU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используют разные слова для одного и того же предмета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;</a:t>
            </a:r>
            <a:endParaRPr lang="ru-RU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умеют правильно согласовывать и изменять слова в предложениях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;</a:t>
            </a:r>
          </a:p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с помощью суффиксов образуют новые слова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;</a:t>
            </a:r>
          </a:p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дети самостоятельно составляют описательные и повествовательные рассказы по серии картин с последовательным сюжетом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;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6146" name="Picture 2" descr="I:\кружок\SAM_07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8517" y="571480"/>
            <a:ext cx="3765483" cy="26812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0"/>
            <a:ext cx="3714776" cy="228599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     Новизна   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      данной 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 программы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3143248"/>
            <a:ext cx="7929618" cy="371475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>
                <a:solidFill>
                  <a:schemeClr val="accent3"/>
                </a:solidFill>
              </a:rPr>
              <a:t>Наличие методических пособий на каждом возрастном этапе обучения</a:t>
            </a:r>
            <a:r>
              <a:rPr lang="en-US" b="1" dirty="0" smtClean="0">
                <a:solidFill>
                  <a:schemeClr val="accent3"/>
                </a:solidFill>
              </a:rPr>
              <a:t>;</a:t>
            </a:r>
            <a:endParaRPr lang="ru-RU" b="1" dirty="0" smtClean="0">
              <a:solidFill>
                <a:schemeClr val="accent3"/>
              </a:solidFill>
            </a:endParaRPr>
          </a:p>
          <a:p>
            <a:pPr algn="just"/>
            <a:r>
              <a:rPr lang="ru-RU" b="1" dirty="0" smtClean="0">
                <a:solidFill>
                  <a:schemeClr val="accent3"/>
                </a:solidFill>
              </a:rPr>
              <a:t>создание условий для индивидуальной и совместной деятельности детей</a:t>
            </a:r>
            <a:r>
              <a:rPr lang="en-US" b="1" dirty="0" smtClean="0">
                <a:solidFill>
                  <a:schemeClr val="accent3"/>
                </a:solidFill>
              </a:rPr>
              <a:t>;</a:t>
            </a:r>
            <a:endParaRPr lang="ru-RU" b="1" dirty="0" smtClean="0">
              <a:solidFill>
                <a:schemeClr val="accent3"/>
              </a:solidFill>
            </a:endParaRPr>
          </a:p>
          <a:p>
            <a:pPr algn="just"/>
            <a:r>
              <a:rPr lang="ru-RU" b="1" dirty="0" smtClean="0">
                <a:solidFill>
                  <a:schemeClr val="accent3"/>
                </a:solidFill>
              </a:rPr>
              <a:t>формирование у ребёнка таких качеств как: самостоятельность, аккуратность, умение слушать и слышать, принимать решения и выполнять его</a:t>
            </a:r>
            <a:r>
              <a:rPr lang="en-US" b="1" dirty="0" smtClean="0">
                <a:solidFill>
                  <a:schemeClr val="accent3"/>
                </a:solidFill>
              </a:rPr>
              <a:t>;</a:t>
            </a:r>
            <a:endParaRPr lang="ru-RU" b="1" dirty="0" smtClean="0">
              <a:solidFill>
                <a:schemeClr val="accent3"/>
              </a:solidFill>
            </a:endParaRPr>
          </a:p>
        </p:txBody>
      </p:sp>
      <p:pic>
        <p:nvPicPr>
          <p:cNvPr id="7170" name="Picture 2" descr="I:\кружок\SAM_07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-1"/>
            <a:ext cx="4286248" cy="31075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0"/>
            <a:ext cx="7790712" cy="1000108"/>
          </a:xfrm>
        </p:spPr>
        <p:txBody>
          <a:bodyPr/>
          <a:lstStyle/>
          <a:p>
            <a:r>
              <a:rPr lang="ru-RU" dirty="0" smtClean="0"/>
              <a:t>         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Добро пожаловать!!!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I:\кружок\SAM_08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000108"/>
            <a:ext cx="7813278" cy="5643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150</TotalTime>
  <Words>326</Words>
  <Application>Microsoft Office PowerPoint</Application>
  <PresentationFormat>Экран (4:3)</PresentationFormat>
  <Paragraphs>53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Солнцестояние</vt:lpstr>
      <vt:lpstr> Дополнительный кружок  «По тропинкам к знаниям»  (подготовка детей к школе)</vt:lpstr>
      <vt:lpstr>Цель:</vt:lpstr>
      <vt:lpstr>           Дети среднего                дошкольного возраста</vt:lpstr>
      <vt:lpstr>     На занятиях    дети участвуют:</vt:lpstr>
      <vt:lpstr> В старшей группе       на занятиях     дети знакомятся:</vt:lpstr>
      <vt:lpstr> В подготовительной к школе группе    завершается задача        по усвоению     грамматической        системы языка</vt:lpstr>
      <vt:lpstr>       Новизна            данной     программы</vt:lpstr>
      <vt:lpstr>          Добро пожаловать!!!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Кружок дополнительного образования «Подготовка к обучению грамоте детей 4-7 лет»</dc:title>
  <dc:creator>User</dc:creator>
  <cp:lastModifiedBy>lenovo</cp:lastModifiedBy>
  <cp:revision>17</cp:revision>
  <dcterms:created xsi:type="dcterms:W3CDTF">2012-05-24T15:29:27Z</dcterms:created>
  <dcterms:modified xsi:type="dcterms:W3CDTF">2024-12-07T15:37:12Z</dcterms:modified>
</cp:coreProperties>
</file>